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5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1B6B28"/>
    <a:srgbClr val="4ED5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16" y="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80B5B2-72B2-46B6-913E-233FBAB97A48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0E400F-51A1-4313-BD1B-DAC67C433E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418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E400F-51A1-4313-BD1B-DAC67C433EB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 l="1009"/>
          <a:stretch>
            <a:fillRect/>
          </a:stretch>
        </p:blipFill>
        <p:spPr bwMode="auto">
          <a:xfrm>
            <a:off x="0" y="-2"/>
            <a:ext cx="8774136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292" name="AutoShape 4" descr="https://top-fon.com/uploads/posts/2023-02/1675310917_top-fon-com-p-fon-dlya-prezentatsii-finansovaya-gramotno-58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 l="44879" t="66976" r="29124" b="15128"/>
          <a:stretch>
            <a:fillRect/>
          </a:stretch>
        </p:blipFill>
        <p:spPr bwMode="auto">
          <a:xfrm>
            <a:off x="2555776" y="5589240"/>
            <a:ext cx="302433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 l="44879" t="66976" r="29124" b="15128"/>
          <a:stretch>
            <a:fillRect/>
          </a:stretch>
        </p:blipFill>
        <p:spPr bwMode="auto">
          <a:xfrm>
            <a:off x="8748464" y="0"/>
            <a:ext cx="3955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 l="1315" t="25796" r="35318" b="64729"/>
          <a:stretch>
            <a:fillRect/>
          </a:stretch>
        </p:blipFill>
        <p:spPr bwMode="auto">
          <a:xfrm>
            <a:off x="251520" y="404664"/>
            <a:ext cx="64807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Рамка 12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337"/>
            </a:avLst>
          </a:prstGeom>
          <a:solidFill>
            <a:srgbClr val="4ED537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2F22D-EF83-4517-B2DB-DDA53E64B2D1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7CF1CD-F88D-4ADA-8FC2-A8CF40F34DB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5"/>
          <p:cNvPicPr>
            <a:picLocks noChangeAspect="1" noChangeArrowheads="1"/>
          </p:cNvPicPr>
          <p:nvPr userDrawn="1"/>
        </p:nvPicPr>
        <p:blipFill>
          <a:blip r:embed="rId13" cstate="print">
            <a:lum contrast="10000"/>
          </a:blip>
          <a:srcRect l="68627" t="79754" r="29124" b="151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337"/>
            </a:avLst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audio" Target="../media/audio1.wav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audio" Target="../media/audio2.wav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thumbs.dreamstime.com/b/%D0%B2%D0%B5-%D1%83%D1%89%D0%B8%D0%B9-%D0%B8%D0%BA%D1%82%D0%BE%D1%80-%D0%BD%D0%BE%D0%B2%D0%BE%D1%81%D1%82%D0%B5%D0%B9-%D0%B2-%D1%81%D1%82%D1%83-%D0%B8%D0%B8-71094148.jpg" TargetMode="External"/><Relationship Id="rId7" Type="http://schemas.openxmlformats.org/officeDocument/2006/relationships/hyperlink" Target="https://gas-kvas.com/uploads/posts/2023-02/1676439290_gas-kvas-com-p-detskii-risunok-brat-35.png" TargetMode="External"/><Relationship Id="rId2" Type="http://schemas.openxmlformats.org/officeDocument/2006/relationships/hyperlink" Target="https://top-fon.com/uploads/posts/2023-02/1675310917_top-fon-com-p-fon-dlya-prezentatsii-finansovaya-gramotno-58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howtodrawforkids.com/wp-content/uploads/2017/04/How-to-Draw-a-Man-for-Kids-2.jpg" TargetMode="External"/><Relationship Id="rId5" Type="http://schemas.openxmlformats.org/officeDocument/2006/relationships/hyperlink" Target="https://gas-kvas.com/uploads/posts/2023-02/1677030078_gas-kvas-com-p-risunki-na-ekonomicheskuyu-temu-7.jpg" TargetMode="External"/><Relationship Id="rId4" Type="http://schemas.openxmlformats.org/officeDocument/2006/relationships/hyperlink" Target="https://papik.pro/uploads/posts/2021-12/1639217126_1-papik-pro-p-vesi-klipart-1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x-lines.ru/letters/i/cyrillicfancy/0588/8b8484/40/1/4n1pbqgozzembwf74gy7bxsosmembwcxrdem8wcy4napbxgoz5eafwf74n9pdyqtomeaa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051720" y="620688"/>
            <a:ext cx="4905375" cy="514351"/>
          </a:xfrm>
          <a:prstGeom prst="rect">
            <a:avLst/>
          </a:prstGeom>
          <a:noFill/>
        </p:spPr>
      </p:pic>
      <p:pic>
        <p:nvPicPr>
          <p:cNvPr id="10244" name="Picture 4" descr="https://x-lines.ru/letters/i/cyrillicfancy/1565/51b749/40/1/4nu7dysozaopdysosdemiwf64n41yesos8ea7wfw4n5pbpqtoet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4623" y="1844888"/>
            <a:ext cx="4347617" cy="576000"/>
          </a:xfrm>
          <a:prstGeom prst="rect">
            <a:avLst/>
          </a:prstGeom>
          <a:noFill/>
        </p:spPr>
      </p:pic>
      <p:pic>
        <p:nvPicPr>
          <p:cNvPr id="7" name="Picture 2" descr="https://x-lines.ru/letters/i/cyrillicfancy/0573/51b749/40/1/4n1pdy6ozzemiwcg4nhpbxsozzembwf54ggpbxqosdea6egosxeabwfo4n6pbxstomem5wf64gy7dysttoodgegozmemzwfo4gy7dy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2336" y="188640"/>
            <a:ext cx="5994000" cy="324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5516" y="188640"/>
            <a:ext cx="8712968" cy="1754326"/>
          </a:xfrm>
          <a:prstGeom prst="rect">
            <a:avLst/>
          </a:prstGeom>
          <a:ln w="19050">
            <a:solidFill>
              <a:schemeClr val="accent3">
                <a:lumMod val="75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     Однажды вся семья Ромы собралась у телевизора. На экране появилась заставка  программы «Новости». Ведущая новостной программы начала выпуск словами: </a:t>
            </a:r>
          </a:p>
          <a:p>
            <a:pPr>
              <a:buFontTx/>
              <a:buChar char="-"/>
            </a:pPr>
            <a:r>
              <a:rPr lang="ru-RU" b="1" dirty="0" smtClean="0"/>
              <a:t> Сегодня после длительного обсуждения депутатами Государственной Думы был  принят Закон о федеральном бюджете на 2022 год.</a:t>
            </a:r>
          </a:p>
          <a:p>
            <a:endParaRPr lang="ru-RU" b="1" dirty="0" smtClean="0"/>
          </a:p>
          <a:p>
            <a:r>
              <a:rPr lang="ru-RU" b="1" dirty="0" smtClean="0"/>
              <a:t>- Папа, а что такое «бюджет»? - с любопытством спросил Рома.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2348880"/>
            <a:ext cx="60121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Подумай, как бы ты ответил(а) на вопрос Ромы. Запиши свой ответ.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2996952"/>
            <a:ext cx="1152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Бюджет</a:t>
            </a:r>
            <a:r>
              <a:rPr lang="ru-RU" dirty="0" smtClean="0"/>
              <a:t> - 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573016"/>
            <a:ext cx="8280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Недолго подумав, папа сказал: </a:t>
            </a:r>
          </a:p>
          <a:p>
            <a:r>
              <a:rPr lang="ru-RU" dirty="0" smtClean="0"/>
              <a:t>- </a:t>
            </a:r>
            <a:r>
              <a:rPr lang="ru-RU" b="1" dirty="0" smtClean="0"/>
              <a:t>Бюджет</a:t>
            </a:r>
            <a:r>
              <a:rPr lang="ru-RU" dirty="0" smtClean="0"/>
              <a:t> - это план расходов и доходов денежных средств. А что обозначает слово «федеральный», ты знаешь?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509120"/>
            <a:ext cx="6696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Подумай, как можно объяснить значение этого слова.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5373216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- Ура! Я догадался, что такое «федеральный бюджет»! - радостно произнёс Рома.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5661248"/>
            <a:ext cx="30267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Дополни предложение.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1520" y="6021288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Федеральный бюджет </a:t>
            </a:r>
            <a:r>
              <a:rPr lang="ru-RU" dirty="0" smtClean="0"/>
              <a:t>- это планирование всех                        и                             денежных средств нашего                              .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779912" y="1948770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1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611560" y="2060848"/>
            <a:ext cx="2092468" cy="1546607"/>
            <a:chOff x="611560" y="2060848"/>
            <a:chExt cx="2092468" cy="1546607"/>
          </a:xfrm>
        </p:grpSpPr>
        <p:pic>
          <p:nvPicPr>
            <p:cNvPr id="17" name="Picture 2" descr="Ведущий новостей рисунок"/>
            <p:cNvPicPr>
              <a:picLocks noChangeAspect="1" noChangeArrowheads="1"/>
            </p:cNvPicPr>
            <p:nvPr/>
          </p:nvPicPr>
          <p:blipFill>
            <a:blip r:embed="rId3" cstate="print"/>
            <a:srcRect b="26087"/>
            <a:stretch>
              <a:fillRect/>
            </a:stretch>
          </p:blipFill>
          <p:spPr bwMode="auto">
            <a:xfrm>
              <a:off x="611560" y="2060848"/>
              <a:ext cx="2092468" cy="1546607"/>
            </a:xfrm>
            <a:prstGeom prst="rect">
              <a:avLst/>
            </a:prstGeom>
            <a:noFill/>
          </p:spPr>
        </p:pic>
        <p:sp>
          <p:nvSpPr>
            <p:cNvPr id="18" name="TextBox 17"/>
            <p:cNvSpPr txBox="1"/>
            <p:nvPr/>
          </p:nvSpPr>
          <p:spPr>
            <a:xfrm>
              <a:off x="971600" y="2132856"/>
              <a:ext cx="936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rgbClr val="0070C0"/>
                  </a:solidFill>
                </a:rPr>
                <a:t>НОВОСТИ</a:t>
              </a:r>
              <a:endParaRPr lang="ru-RU" sz="1400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20" name="Скругленный прямоугольник 19"/>
          <p:cNvSpPr/>
          <p:nvPr/>
        </p:nvSpPr>
        <p:spPr>
          <a:xfrm>
            <a:off x="6660432" y="4941176"/>
            <a:ext cx="1800000" cy="3600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очень важный</a:t>
            </a:r>
            <a:endParaRPr lang="ru-RU" dirty="0"/>
          </a:p>
        </p:txBody>
      </p:sp>
      <p:sp>
        <p:nvSpPr>
          <p:cNvPr id="21" name="Скругленный прямоугольник 20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6228384" y="4941176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827584" y="4941176"/>
            <a:ext cx="1980000" cy="3600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самый главный </a:t>
            </a:r>
            <a:endParaRPr lang="ru-RU" dirty="0"/>
          </a:p>
        </p:txBody>
      </p:sp>
      <p:sp>
        <p:nvSpPr>
          <p:cNvPr id="23" name="Скругленный прямоугольник 22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395536" y="4941176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744128" y="4941176"/>
            <a:ext cx="1980000" cy="3600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государственный</a:t>
            </a:r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312080" y="4941168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48120" y="4977216"/>
            <a:ext cx="324000" cy="324000"/>
          </a:xfrm>
          <a:prstGeom prst="rect">
            <a:avLst/>
          </a:prstGeom>
        </p:spPr>
      </p:pic>
      <p:sp>
        <p:nvSpPr>
          <p:cNvPr id="27" name="Блок-схема: альтернативный процесс 26"/>
          <p:cNvSpPr/>
          <p:nvPr/>
        </p:nvSpPr>
        <p:spPr>
          <a:xfrm>
            <a:off x="4211960" y="3068960"/>
            <a:ext cx="4284000" cy="504056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 переводе с английского языка означает «денежная сумка».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Блок-схема: альтернативный процесс 27"/>
          <p:cNvSpPr/>
          <p:nvPr/>
        </p:nvSpPr>
        <p:spPr>
          <a:xfrm>
            <a:off x="3059984" y="6381328"/>
            <a:ext cx="1368000" cy="216000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государства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Блок-схема: альтернативный процесс 28"/>
          <p:cNvSpPr/>
          <p:nvPr/>
        </p:nvSpPr>
        <p:spPr>
          <a:xfrm>
            <a:off x="5076056" y="6093296"/>
            <a:ext cx="1080000" cy="216000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доходов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Блок-схема: альтернативный процесс 29"/>
          <p:cNvSpPr/>
          <p:nvPr/>
        </p:nvSpPr>
        <p:spPr>
          <a:xfrm>
            <a:off x="6516216" y="6093296"/>
            <a:ext cx="1188000" cy="216000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расходов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1" name="Стрелка вправо 30">
            <a:hlinkClick r:id="" action="ppaction://hlinkshowjump?jump=nextslide"/>
          </p:cNvPr>
          <p:cNvSpPr/>
          <p:nvPr/>
        </p:nvSpPr>
        <p:spPr>
          <a:xfrm>
            <a:off x="8532440" y="6453336"/>
            <a:ext cx="432048" cy="288032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5868144" y="2822739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Клик!</a:t>
            </a:r>
            <a:endParaRPr lang="ru-RU" sz="1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2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548680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Обсуди с одноклассниками, откуда берутся деньги в государственном бюджете и куда они расходуются.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196752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Закрась зелёным цветом карточки, на которых записаны расходы государства.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1988840"/>
            <a:ext cx="2304256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строительство дорог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488000" y="1988840"/>
            <a:ext cx="1116000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пенсии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99592" y="2636912"/>
            <a:ext cx="2664000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материнский капитал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72000" y="2636912"/>
            <a:ext cx="4032000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зарплата врачам, учителям, военным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>
            <a:hlinkClick r:id="" action="ppaction://noaction">
              <a:snd r:embed="rId3" name="hammer.wav"/>
            </a:hlinkClick>
          </p:cNvPr>
          <p:cNvSpPr/>
          <p:nvPr/>
        </p:nvSpPr>
        <p:spPr>
          <a:xfrm>
            <a:off x="3419872" y="1988840"/>
            <a:ext cx="3600000" cy="432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налоги, полученные от граждан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>
            <a:hlinkClick r:id="" action="ppaction://noaction">
              <a:snd r:embed="rId3" name="hammer.wav"/>
            </a:hlinkClick>
          </p:cNvPr>
          <p:cNvSpPr/>
          <p:nvPr/>
        </p:nvSpPr>
        <p:spPr>
          <a:xfrm>
            <a:off x="539552" y="3284984"/>
            <a:ext cx="3528000" cy="432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таможенные сборы и пошлины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>
            <a:hlinkClick r:id="" action="ppaction://noaction">
              <a:snd r:embed="rId3" name="hammer.wav"/>
            </a:hlinkClick>
          </p:cNvPr>
          <p:cNvSpPr/>
          <p:nvPr/>
        </p:nvSpPr>
        <p:spPr>
          <a:xfrm>
            <a:off x="4680000" y="3284984"/>
            <a:ext cx="3924000" cy="432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налоги, полученные от предприятий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3861048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Прочитай записи на карточках, которые ты не закрасил(а). Что их объединяет?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87624" y="4653144"/>
            <a:ext cx="3240000" cy="3600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Это государственные затраты.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08104" y="4653136"/>
            <a:ext cx="3240000" cy="3600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Это государственные доходы.</a:t>
            </a:r>
            <a:endParaRPr lang="ru-RU" dirty="0"/>
          </a:p>
        </p:txBody>
      </p:sp>
      <p:sp>
        <p:nvSpPr>
          <p:cNvPr id="15" name="Скругленный прямоугольник 14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755576" y="4653144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076056" y="4653136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12096" y="4689184"/>
            <a:ext cx="324000" cy="32400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323528" y="5229200"/>
            <a:ext cx="8280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   - Для того чтобы платить пенсии, социальные пособия, зарплаты медикам, педагогам, полицейским, военным, строить новые дороги, больницы и школы, государственная казна должна ежегодно пополняться. Одним из источников пополнения государственного бюджета является получение налогов от граждан и организаций.</a:t>
            </a:r>
            <a:endParaRPr lang="ru-RU" b="1" dirty="0"/>
          </a:p>
        </p:txBody>
      </p:sp>
      <p:sp>
        <p:nvSpPr>
          <p:cNvPr id="19" name="Стрелка вправо 18">
            <a:hlinkClick r:id="" action="ppaction://hlinkshowjump?jump=nextslide"/>
          </p:cNvPr>
          <p:cNvSpPr/>
          <p:nvPr/>
        </p:nvSpPr>
        <p:spPr>
          <a:xfrm>
            <a:off x="8532440" y="6453336"/>
            <a:ext cx="432048" cy="288032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1619672" y="1772816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Клик!</a:t>
            </a:r>
            <a:endParaRPr lang="ru-RU" sz="1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F6A3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F6A3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F6A3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F6A3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365104"/>
            <a:ext cx="1512168" cy="2338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95536" y="260648"/>
            <a:ext cx="2952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Дополни предложение.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3528" y="764704"/>
            <a:ext cx="8280920" cy="715089"/>
          </a:xfrm>
          <a:prstGeom prst="roundRect">
            <a:avLst/>
          </a:prstGeom>
          <a:ln w="19050">
            <a:solidFill>
              <a:schemeClr val="accent3">
                <a:lumMod val="5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ru-RU" dirty="0" smtClean="0"/>
              <a:t>Налоги - это (обязательные/добровольные) _____________     платежи, которые ______           и организации должны платить в бюджет                              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700808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- А какие налоги должны платить граждане нашей страны? - поинтересовался Рома у папы.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348880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Подумай, как ответил папа. Отметь свои варианты ответа.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835936" y="2780928"/>
            <a:ext cx="2160000" cy="3600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налог на обучение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835936" y="3284984"/>
            <a:ext cx="2160000" cy="3600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земельный налог</a:t>
            </a:r>
            <a:endParaRPr lang="ru-RU" dirty="0"/>
          </a:p>
        </p:txBody>
      </p:sp>
      <p:sp>
        <p:nvSpPr>
          <p:cNvPr id="8" name="Скругленный прямоугольник 7">
            <a:hlinkClick r:id="" action="ppaction://noaction">
              <a:snd r:embed="rId5" name="wind.wav"/>
            </a:hlinkClick>
          </p:cNvPr>
          <p:cNvSpPr/>
          <p:nvPr/>
        </p:nvSpPr>
        <p:spPr>
          <a:xfrm>
            <a:off x="1403888" y="2780928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03888" y="3284984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galka001.png">
            <a:hlinkClick r:id="" action="ppaction://noaction">
              <a:snd r:embed="rId3" name="chimes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39928" y="3321032"/>
            <a:ext cx="324000" cy="324000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1835936" y="3789040"/>
            <a:ext cx="2160000" cy="3600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подоходный налог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03888" y="3789040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galka001.png">
            <a:hlinkClick r:id="" action="ppaction://noaction">
              <a:snd r:embed="rId3" name="chimes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39928" y="3825088"/>
            <a:ext cx="324000" cy="324000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4896288" y="2780928"/>
            <a:ext cx="2268000" cy="3600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транспортный налог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464240" y="2780928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galka001.png">
            <a:hlinkClick r:id="" action="ppaction://noaction">
              <a:snd r:embed="rId3" name="chimes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00280" y="2816976"/>
            <a:ext cx="324000" cy="324000"/>
          </a:xfrm>
          <a:prstGeom prst="rect">
            <a:avLst/>
          </a:prstGeom>
        </p:spPr>
      </p:pic>
      <p:sp>
        <p:nvSpPr>
          <p:cNvPr id="17" name="Скругленный прямоугольник 16"/>
          <p:cNvSpPr/>
          <p:nvPr/>
        </p:nvSpPr>
        <p:spPr>
          <a:xfrm>
            <a:off x="4896288" y="3284984"/>
            <a:ext cx="2268000" cy="3600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налог на лечение</a:t>
            </a:r>
            <a:endParaRPr lang="ru-RU" dirty="0"/>
          </a:p>
        </p:txBody>
      </p:sp>
      <p:sp>
        <p:nvSpPr>
          <p:cNvPr id="18" name="Скругленный прямоугольник 17">
            <a:hlinkClick r:id="" action="ppaction://noaction">
              <a:snd r:embed="rId5" name="wind.wav"/>
            </a:hlinkClick>
          </p:cNvPr>
          <p:cNvSpPr/>
          <p:nvPr/>
        </p:nvSpPr>
        <p:spPr>
          <a:xfrm>
            <a:off x="4464240" y="3284984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896288" y="3789040"/>
            <a:ext cx="2268000" cy="3600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налог на имущество</a:t>
            </a:r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464240" y="3789032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 descr="galka001.png">
            <a:hlinkClick r:id="" action="ppaction://noaction">
              <a:snd r:embed="rId3" name="chimes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00280" y="3825080"/>
            <a:ext cx="324000" cy="324000"/>
          </a:xfrm>
          <a:prstGeom prst="rect">
            <a:avLst/>
          </a:prstGeom>
        </p:spPr>
      </p:pic>
      <p:pic>
        <p:nvPicPr>
          <p:cNvPr id="6147" name="Picture 3" descr="http://howtodrawforkids.com/wp-content/uploads/2017/04/How-to-Draw-a-Man-for-Kids-2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400" r="34121"/>
          <a:stretch>
            <a:fillRect/>
          </a:stretch>
        </p:blipFill>
        <p:spPr bwMode="auto">
          <a:xfrm flipH="1">
            <a:off x="7380312" y="2924944"/>
            <a:ext cx="1253613" cy="3744416"/>
          </a:xfrm>
          <a:prstGeom prst="rect">
            <a:avLst/>
          </a:prstGeom>
          <a:noFill/>
        </p:spPr>
      </p:pic>
      <p:pic>
        <p:nvPicPr>
          <p:cNvPr id="6149" name="Picture 5" descr="https://nizhnekatuxovkoe-r20.gosweb.gosuslugi.ru/netcat_files/38/232/Nalogi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59832" y="4437112"/>
            <a:ext cx="2952328" cy="2182878"/>
          </a:xfrm>
          <a:prstGeom prst="rect">
            <a:avLst/>
          </a:prstGeom>
          <a:noFill/>
        </p:spPr>
      </p:pic>
      <p:sp>
        <p:nvSpPr>
          <p:cNvPr id="25" name="Блок-схема: альтернативный процесс 24"/>
          <p:cNvSpPr/>
          <p:nvPr/>
        </p:nvSpPr>
        <p:spPr>
          <a:xfrm>
            <a:off x="4788024" y="908744"/>
            <a:ext cx="1620000" cy="216000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обязательные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Блок-схема: альтернативный процесс 25"/>
          <p:cNvSpPr/>
          <p:nvPr/>
        </p:nvSpPr>
        <p:spPr>
          <a:xfrm>
            <a:off x="395536" y="1196752"/>
            <a:ext cx="1188000" cy="216000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граждане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Блок-схема: альтернативный процесс 26"/>
          <p:cNvSpPr/>
          <p:nvPr/>
        </p:nvSpPr>
        <p:spPr>
          <a:xfrm>
            <a:off x="5868296" y="1196752"/>
            <a:ext cx="1368000" cy="216000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государства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Стрелка вправо 27">
            <a:hlinkClick r:id="" action="ppaction://hlinkshowjump?jump=nextslide"/>
          </p:cNvPr>
          <p:cNvSpPr/>
          <p:nvPr/>
        </p:nvSpPr>
        <p:spPr>
          <a:xfrm>
            <a:off x="8532440" y="6453336"/>
            <a:ext cx="432048" cy="288032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5292080" y="548680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Клик!</a:t>
            </a:r>
            <a:endParaRPr lang="ru-RU" sz="1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092280" y="4068906"/>
            <a:ext cx="1728192" cy="2672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3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548680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К разговору присоединился старший брат Ромы, который в это время готовил реферат по экономике. </a:t>
            </a:r>
          </a:p>
          <a:p>
            <a:r>
              <a:rPr lang="ru-RU" b="1" dirty="0" smtClean="0"/>
              <a:t>     - А ты знаешь, что бюджет России имеет несколько уровней? - спросил он, показывая Роме схему.</a:t>
            </a:r>
            <a:endParaRPr lang="ru-RU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59832" y="1988840"/>
            <a:ext cx="3024336" cy="50405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Уровни бюджета России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2996952"/>
            <a:ext cx="2304256" cy="360040"/>
          </a:xfrm>
          <a:prstGeom prst="roundRect">
            <a:avLst/>
          </a:prstGeom>
          <a:solidFill>
            <a:srgbClr val="FFFF99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Федеральный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66000" y="2996952"/>
            <a:ext cx="2412000" cy="1332000"/>
          </a:xfrm>
          <a:prstGeom prst="roundRect">
            <a:avLst/>
          </a:prstGeom>
          <a:solidFill>
            <a:srgbClr val="FFFF99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Местные</a:t>
            </a:r>
            <a:r>
              <a:rPr lang="ru-RU" dirty="0" smtClean="0"/>
              <a:t> – бюджеты городов, муниципальных районов и сельских поселений.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72200" y="2996952"/>
            <a:ext cx="2304256" cy="756000"/>
          </a:xfrm>
          <a:prstGeom prst="roundRect">
            <a:avLst/>
          </a:prstGeom>
          <a:solidFill>
            <a:srgbClr val="FFFF99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Региональные</a:t>
            </a:r>
            <a:r>
              <a:rPr lang="ru-RU" dirty="0" smtClean="0"/>
              <a:t> – бюджеты республик, краёв и областей.</a:t>
            </a:r>
            <a:endParaRPr lang="ru-RU" dirty="0"/>
          </a:p>
        </p:txBody>
      </p:sp>
      <p:cxnSp>
        <p:nvCxnSpPr>
          <p:cNvPr id="9" name="Прямая со стрелкой 8"/>
          <p:cNvCxnSpPr>
            <a:endCxn id="7" idx="0"/>
          </p:cNvCxnSpPr>
          <p:nvPr/>
        </p:nvCxnSpPr>
        <p:spPr>
          <a:xfrm>
            <a:off x="6084168" y="2492896"/>
            <a:ext cx="1440160" cy="504056"/>
          </a:xfrm>
          <a:prstGeom prst="straightConnector1">
            <a:avLst/>
          </a:prstGeom>
          <a:ln w="1905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4" idx="2"/>
            <a:endCxn id="6" idx="0"/>
          </p:cNvCxnSpPr>
          <p:nvPr/>
        </p:nvCxnSpPr>
        <p:spPr>
          <a:xfrm>
            <a:off x="4572000" y="2492896"/>
            <a:ext cx="0" cy="504056"/>
          </a:xfrm>
          <a:prstGeom prst="straightConnector1">
            <a:avLst/>
          </a:prstGeom>
          <a:ln w="1905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5" idx="0"/>
          </p:cNvCxnSpPr>
          <p:nvPr/>
        </p:nvCxnSpPr>
        <p:spPr>
          <a:xfrm flipH="1">
            <a:off x="1547664" y="2492896"/>
            <a:ext cx="1512168" cy="504056"/>
          </a:xfrm>
          <a:prstGeom prst="straightConnector1">
            <a:avLst/>
          </a:prstGeom>
          <a:ln w="1905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483768" y="4869160"/>
            <a:ext cx="4536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Внимательно рассмотри схему 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и определи, сколько уровней имеет бюджетная система нашей страны.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099" name="Picture 3" descr="https://gas-kvas.com/uploads/posts/2023-02/1676439290_gas-kvas-com-p-detskii-risunok-brat-35.png"/>
          <p:cNvPicPr>
            <a:picLocks noChangeAspect="1" noChangeArrowheads="1"/>
          </p:cNvPicPr>
          <p:nvPr/>
        </p:nvPicPr>
        <p:blipFill>
          <a:blip r:embed="rId3" cstate="print"/>
          <a:srcRect l="56934" t="3333" r="2246" b="4444"/>
          <a:stretch>
            <a:fillRect/>
          </a:stretch>
        </p:blipFill>
        <p:spPr bwMode="auto">
          <a:xfrm flipH="1">
            <a:off x="395536" y="3429000"/>
            <a:ext cx="1512168" cy="3302893"/>
          </a:xfrm>
          <a:prstGeom prst="rect">
            <a:avLst/>
          </a:prstGeom>
          <a:noFill/>
        </p:spPr>
      </p:pic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8532440" y="6453336"/>
            <a:ext cx="432048" cy="288032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 Закрась </a:t>
            </a:r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голубым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цветом карточки, на которых перечислены региональные бюджеты, а </a:t>
            </a:r>
            <a:r>
              <a:rPr lang="ru-RU" b="1" dirty="0" smtClean="0">
                <a:solidFill>
                  <a:srgbClr val="00B050"/>
                </a:solidFill>
                <a:latin typeface="Comic Sans MS" pitchFamily="66" charset="0"/>
              </a:rPr>
              <a:t>зелёным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цветом - карточки, на которых перечислены местные бюджеты.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75856" y="1124744"/>
            <a:ext cx="5040000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бюджет муниципального района Алексеевский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3408" y="1772816"/>
            <a:ext cx="4032448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бюджет  городского округа Тольятти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1124744"/>
            <a:ext cx="2160000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бюджет  Карелии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1560" y="1772816"/>
            <a:ext cx="3312368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бюджет  Краснодарского края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2348880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Запиши, как называются бюджеты регионального и местного уровня того населённого пункта, где ты проживаешь.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2996952"/>
            <a:ext cx="4608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Региональный </a:t>
            </a:r>
            <a:r>
              <a:rPr lang="ru-RU" dirty="0" smtClean="0"/>
              <a:t>–  </a:t>
            </a:r>
          </a:p>
          <a:p>
            <a:endParaRPr lang="ru-RU" b="1" dirty="0" smtClean="0"/>
          </a:p>
          <a:p>
            <a:r>
              <a:rPr lang="ru-RU" b="1" dirty="0" smtClean="0"/>
              <a:t>Местный</a:t>
            </a:r>
            <a:r>
              <a:rPr lang="ru-RU" dirty="0" smtClean="0"/>
              <a:t> – </a:t>
            </a:r>
          </a:p>
          <a:p>
            <a:endParaRPr lang="ru-RU" dirty="0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05064"/>
            <a:ext cx="1754720" cy="271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Блок-схема: альтернативный процесс 9"/>
          <p:cNvSpPr/>
          <p:nvPr/>
        </p:nvSpPr>
        <p:spPr>
          <a:xfrm>
            <a:off x="2339752" y="3068960"/>
            <a:ext cx="3600000" cy="288000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бюджет Владимирской области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1835696" y="3645024"/>
            <a:ext cx="5112000" cy="288000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бюджет муниципального района </a:t>
            </a:r>
            <a:r>
              <a:rPr lang="ru-RU" dirty="0" err="1" smtClean="0">
                <a:solidFill>
                  <a:schemeClr val="tx1"/>
                </a:solidFill>
              </a:rPr>
              <a:t>Камешковский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Артём\Pictures\вл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565"/>
          <a:stretch>
            <a:fillRect/>
          </a:stretch>
        </p:blipFill>
        <p:spPr bwMode="auto">
          <a:xfrm>
            <a:off x="2555776" y="4005064"/>
            <a:ext cx="4057556" cy="2700000"/>
          </a:xfrm>
          <a:prstGeom prst="rect">
            <a:avLst/>
          </a:prstGeom>
          <a:noFill/>
        </p:spPr>
      </p:pic>
      <p:pic>
        <p:nvPicPr>
          <p:cNvPr id="13" name="Picture 3" descr="http://howtodrawforkids.com/wp-content/uploads/2017/04/How-to-Draw-a-Man-for-Kids-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400" r="34121"/>
          <a:stretch>
            <a:fillRect/>
          </a:stretch>
        </p:blipFill>
        <p:spPr bwMode="auto">
          <a:xfrm flipH="1">
            <a:off x="7380312" y="2924944"/>
            <a:ext cx="1253613" cy="3744416"/>
          </a:xfrm>
          <a:prstGeom prst="rect">
            <a:avLst/>
          </a:prstGeom>
          <a:noFill/>
        </p:spPr>
      </p:pic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8532440" y="6453336"/>
            <a:ext cx="432048" cy="288032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139952" y="836712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Клик!</a:t>
            </a:r>
            <a:endParaRPr lang="ru-RU" sz="1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F6A3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F6A3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3E4EB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3E4EB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4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548680"/>
            <a:ext cx="63367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Государственный бюджет нужен для того, чтобы государство заранее рассчитало, какие доходы оно получит в следующем году, на что и сколько сможет потратить денежных средств. </a:t>
            </a:r>
          </a:p>
          <a:p>
            <a:pPr algn="just"/>
            <a:r>
              <a:rPr lang="ru-RU" dirty="0" smtClean="0"/>
              <a:t>    Бюджет является </a:t>
            </a:r>
            <a:r>
              <a:rPr lang="ru-RU" b="1" dirty="0" smtClean="0"/>
              <a:t>сбалансированным</a:t>
            </a:r>
            <a:r>
              <a:rPr lang="ru-RU" dirty="0" smtClean="0"/>
              <a:t>, если государственные </a:t>
            </a:r>
            <a:r>
              <a:rPr lang="ru-RU" b="1" dirty="0" smtClean="0"/>
              <a:t>расходы равны </a:t>
            </a:r>
            <a:r>
              <a:rPr lang="ru-RU" dirty="0" smtClean="0"/>
              <a:t>поступлениям от налогов и других государственных </a:t>
            </a:r>
            <a:r>
              <a:rPr lang="ru-RU" b="1" dirty="0" smtClean="0"/>
              <a:t>доходов. </a:t>
            </a:r>
          </a:p>
          <a:p>
            <a:pPr algn="just"/>
            <a:r>
              <a:rPr lang="ru-RU" dirty="0" smtClean="0"/>
              <a:t>    Когда расходы превышают доходы, тогда говорят, что бюджет имеет </a:t>
            </a:r>
            <a:r>
              <a:rPr lang="ru-RU" b="1" dirty="0" smtClean="0"/>
              <a:t>дефицит. </a:t>
            </a:r>
            <a:r>
              <a:rPr lang="ru-RU" dirty="0" smtClean="0"/>
              <a:t>Если же складывается ситуация, при которой доходы больше расходов, то говорят, что бюджет имеет </a:t>
            </a:r>
            <a:r>
              <a:rPr lang="ru-RU" b="1" dirty="0" err="1" smtClean="0"/>
              <a:t>профицит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3284984"/>
            <a:ext cx="38884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Рассмотри рисунки и подпиши, какой из них иллюстрирует дефицит, а какой -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профицит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050" name="Picture 2" descr="https://papik.pro/uploads/posts/2021-12/1639217126_1-papik-pro-p-vesi-klipart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8389" y="476672"/>
            <a:ext cx="2124091" cy="2088232"/>
          </a:xfrm>
          <a:prstGeom prst="rect">
            <a:avLst/>
          </a:prstGeom>
          <a:noFill/>
        </p:spPr>
      </p:pic>
      <p:sp>
        <p:nvSpPr>
          <p:cNvPr id="6" name="Блок-схема: альтернативный процесс 5"/>
          <p:cNvSpPr/>
          <p:nvPr/>
        </p:nvSpPr>
        <p:spPr>
          <a:xfrm>
            <a:off x="6660232" y="2096872"/>
            <a:ext cx="828000" cy="180000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доходы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8172496" y="2096872"/>
            <a:ext cx="864000" cy="180000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расходы</a:t>
            </a:r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2052" name="Picture 4" descr="https://www.teamdesk.net/blog/wp-content/uploads/2015/11/comparison-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068" t="6977" r="13298" b="9302"/>
          <a:stretch>
            <a:fillRect/>
          </a:stretch>
        </p:blipFill>
        <p:spPr bwMode="auto">
          <a:xfrm>
            <a:off x="323528" y="3573016"/>
            <a:ext cx="2132237" cy="1872208"/>
          </a:xfrm>
          <a:prstGeom prst="rect">
            <a:avLst/>
          </a:prstGeom>
          <a:noFill/>
        </p:spPr>
      </p:pic>
      <p:pic>
        <p:nvPicPr>
          <p:cNvPr id="10" name="Picture 4" descr="https://www.teamdesk.net/blog/wp-content/uploads/2015/11/comparison-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068" t="6977" r="13298" b="9302"/>
          <a:stretch>
            <a:fillRect/>
          </a:stretch>
        </p:blipFill>
        <p:spPr bwMode="auto">
          <a:xfrm flipH="1">
            <a:off x="6732240" y="3573016"/>
            <a:ext cx="2132237" cy="1872208"/>
          </a:xfrm>
          <a:prstGeom prst="rect">
            <a:avLst/>
          </a:prstGeom>
          <a:noFill/>
        </p:spPr>
      </p:pic>
      <p:sp>
        <p:nvSpPr>
          <p:cNvPr id="11" name="Блок-схема: альтернативный процесс 10"/>
          <p:cNvSpPr/>
          <p:nvPr/>
        </p:nvSpPr>
        <p:spPr>
          <a:xfrm>
            <a:off x="6732240" y="5013176"/>
            <a:ext cx="828000" cy="180000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доходы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323528" y="4653136"/>
            <a:ext cx="828000" cy="180000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доходы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1691680" y="5013176"/>
            <a:ext cx="864000" cy="180000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расходы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8100392" y="4653136"/>
            <a:ext cx="864000" cy="180000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расходы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899592" y="5517232"/>
            <a:ext cx="1152000" cy="288032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дефицит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7236424" y="5517232"/>
            <a:ext cx="1224000" cy="288032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профицит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923928" y="4214407"/>
            <a:ext cx="1569828" cy="2427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Стрелка вправо 17">
            <a:hlinkClick r:id="" action="ppaction://hlinkshowjump?jump=nextslide"/>
          </p:cNvPr>
          <p:cNvSpPr/>
          <p:nvPr/>
        </p:nvSpPr>
        <p:spPr>
          <a:xfrm>
            <a:off x="8532440" y="6453336"/>
            <a:ext cx="432048" cy="288032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359592" y="5517232"/>
            <a:ext cx="54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Клик!</a:t>
            </a:r>
            <a:endParaRPr lang="ru-RU" sz="1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Подумай, как может поступать государство, если его бюджет дефицитный. Отметь свои ответы.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27584" y="1628800"/>
            <a:ext cx="2340000" cy="3600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Увеличить расходы.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1124744"/>
            <a:ext cx="2340000" cy="3600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Уменьшить расходы.</a:t>
            </a:r>
            <a:endParaRPr lang="ru-RU" dirty="0"/>
          </a:p>
        </p:txBody>
      </p:sp>
      <p:sp>
        <p:nvSpPr>
          <p:cNvPr id="5" name="Скругленный прямоугольник 4">
            <a:hlinkClick r:id="" action="ppaction://noaction">
              <a:snd r:embed="rId3" name="wind.wav"/>
            </a:hlinkClick>
          </p:cNvPr>
          <p:cNvSpPr/>
          <p:nvPr/>
        </p:nvSpPr>
        <p:spPr>
          <a:xfrm>
            <a:off x="395536" y="1628800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536" y="1124744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1576" y="1160792"/>
            <a:ext cx="324000" cy="324000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2447976" y="2132856"/>
            <a:ext cx="4248472" cy="3600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Взять деньги в долг у других государств.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15928" y="2132856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1968" y="2168904"/>
            <a:ext cx="324000" cy="324000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484240" y="2636912"/>
            <a:ext cx="4248000" cy="3600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Увеличить  зарплаты и пенсии граждан.</a:t>
            </a:r>
            <a:endParaRPr lang="ru-RU" dirty="0"/>
          </a:p>
        </p:txBody>
      </p:sp>
      <p:sp>
        <p:nvSpPr>
          <p:cNvPr id="12" name="Скругленный прямоугольник 11">
            <a:hlinkClick r:id="" action="ppaction://noaction">
              <a:snd r:embed="rId3" name="wind.wav"/>
            </a:hlinkClick>
          </p:cNvPr>
          <p:cNvSpPr/>
          <p:nvPr/>
        </p:nvSpPr>
        <p:spPr>
          <a:xfrm>
            <a:off x="2052192" y="2636912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80272" y="1124744"/>
            <a:ext cx="3492128" cy="3600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Взять деньги в долг у граждан.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48224" y="1124744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4264" y="1160792"/>
            <a:ext cx="324000" cy="324000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4680272" y="1628792"/>
            <a:ext cx="3492128" cy="3600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Напечатать больше денег.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248224" y="1628792"/>
            <a:ext cx="360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4264" y="1664840"/>
            <a:ext cx="324000" cy="324000"/>
          </a:xfrm>
          <a:prstGeom prst="rect">
            <a:avLst/>
          </a:prstGeom>
        </p:spPr>
      </p:pic>
      <p:pic>
        <p:nvPicPr>
          <p:cNvPr id="23554" name="Picture 2" descr="https://gas-kvas.com/uploads/posts/2023-01/1673465988_gas-kvas-com-p-detskie-fantazii-o-finansakh-risunok-5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07504" y="3212976"/>
            <a:ext cx="2769515" cy="3465504"/>
          </a:xfrm>
          <a:prstGeom prst="rect">
            <a:avLst/>
          </a:prstGeom>
          <a:noFill/>
        </p:spPr>
      </p:pic>
      <p:pic>
        <p:nvPicPr>
          <p:cNvPr id="23556" name="Picture 4" descr="https://gas-kvas.com/uploads/posts/2023-02/1677030078_gas-kvas-com-p-risunki-na-ekonomicheskuyu-temu-7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22" t="14454" r="6607" b="13688"/>
          <a:stretch>
            <a:fillRect/>
          </a:stretch>
        </p:blipFill>
        <p:spPr bwMode="auto">
          <a:xfrm>
            <a:off x="2915816" y="3789040"/>
            <a:ext cx="6048672" cy="2880320"/>
          </a:xfrm>
          <a:prstGeom prst="rect">
            <a:avLst/>
          </a:prstGeom>
          <a:noFill/>
        </p:spPr>
      </p:pic>
      <p:sp>
        <p:nvSpPr>
          <p:cNvPr id="21" name="Стрелка вправо 20">
            <a:hlinkClick r:id="" action="ppaction://hlinkshowjump?jump=endshow"/>
          </p:cNvPr>
          <p:cNvSpPr/>
          <p:nvPr/>
        </p:nvSpPr>
        <p:spPr>
          <a:xfrm>
            <a:off x="8532440" y="6453336"/>
            <a:ext cx="432048" cy="288032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323528" y="836712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Клик!</a:t>
            </a:r>
            <a:endParaRPr lang="ru-RU" sz="1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20688"/>
            <a:ext cx="87849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2"/>
              </a:rPr>
              <a:t>https://top-fon.com/uploads/posts/2023-02/1675310917_top-fon-com-p-fon-dlya-prezentatsii-finansovaya-gramotno-58.jpg</a:t>
            </a:r>
            <a:r>
              <a:rPr lang="en-US" sz="1400" dirty="0" smtClean="0"/>
              <a:t> </a:t>
            </a:r>
            <a:endParaRPr lang="ru-RU" sz="1400" dirty="0" smtClean="0"/>
          </a:p>
          <a:p>
            <a:r>
              <a:rPr lang="en-US" sz="1400" dirty="0" smtClean="0">
                <a:hlinkClick r:id="rId3"/>
              </a:rPr>
              <a:t>https://thumbs.dreamstime.com/b/%D0%B2%D0%B5-%D1%83%D1%89%D0%B8%D0%B9-%D0%B8%D0%BA%D1%82%D0%BE%D1%80-%D0%BD%D0%BE%D0%B2%D0%BE%D1%81%D1%82%D0%B5%D0%B9-%D0%B2-%D1%81%D1%82%D1%83-%D0%B8%D0%B8-71094148.jpg</a:t>
            </a:r>
            <a:r>
              <a:rPr lang="en-US" sz="1400" dirty="0" smtClean="0"/>
              <a:t> </a:t>
            </a:r>
            <a:endParaRPr lang="ru-RU" sz="1400" dirty="0" smtClean="0"/>
          </a:p>
          <a:p>
            <a:r>
              <a:rPr lang="en-US" sz="1400" dirty="0" smtClean="0">
                <a:hlinkClick r:id="rId4"/>
              </a:rPr>
              <a:t>https://papik.pro/uploads/posts/2021-12/1639217126_1-papik-pro-p-vesi-klipart-1.png</a:t>
            </a:r>
            <a:r>
              <a:rPr lang="en-US" sz="1400" dirty="0" smtClean="0"/>
              <a:t> </a:t>
            </a:r>
            <a:endParaRPr lang="ru-RU" sz="1400" dirty="0" smtClean="0"/>
          </a:p>
          <a:p>
            <a:r>
              <a:rPr lang="en-US" sz="1400" dirty="0" smtClean="0">
                <a:hlinkClick r:id="rId5"/>
              </a:rPr>
              <a:t>https://gas-kvas.com/uploads/posts/2023-02/1677030078_gas-kvas-com-p-risunki-na-ekonomicheskuyu-temu-7.jpg</a:t>
            </a:r>
            <a:r>
              <a:rPr lang="en-US" sz="1400" dirty="0" smtClean="0"/>
              <a:t> </a:t>
            </a:r>
            <a:endParaRPr lang="ru-RU" sz="1400" dirty="0" smtClean="0"/>
          </a:p>
          <a:p>
            <a:r>
              <a:rPr lang="en-US" sz="1400" dirty="0" smtClean="0">
                <a:hlinkClick r:id="rId6"/>
              </a:rPr>
              <a:t>http://howtodrawforkids.com/wp-content/uploads/2017/04/How-to-Draw-a-Man-for-Kids-2.jpg</a:t>
            </a:r>
            <a:r>
              <a:rPr lang="en-US" sz="1400" dirty="0" smtClean="0"/>
              <a:t> </a:t>
            </a:r>
            <a:endParaRPr lang="ru-RU" sz="1400" dirty="0" smtClean="0"/>
          </a:p>
          <a:p>
            <a:r>
              <a:rPr lang="en-US" sz="1400" dirty="0" smtClean="0">
                <a:hlinkClick r:id="rId7"/>
              </a:rPr>
              <a:t>https://gas-kvas.com/uploads/posts/2023-02/1676439290_gas-kvas-com-p-detskii-risunok-brat-35.png</a:t>
            </a:r>
            <a:r>
              <a:rPr lang="ru-RU" sz="1400" dirty="0" smtClean="0"/>
              <a:t>      </a:t>
            </a:r>
            <a:endParaRPr lang="ru-RU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6021288"/>
            <a:ext cx="554461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Литература: </a:t>
            </a:r>
          </a:p>
          <a:p>
            <a:r>
              <a:rPr lang="ru-RU" sz="1200" b="1" dirty="0" smtClean="0"/>
              <a:t>Функциональная грамотность. 3 класс.</a:t>
            </a:r>
            <a:r>
              <a:rPr lang="ru-RU" sz="1200" dirty="0" smtClean="0"/>
              <a:t> Тренажер для школьников/ М.В. Буряк, С.А. Шейкина. – М.: Планета, 2022. – 88 с. – (Учение с увлечением). </a:t>
            </a:r>
            <a:endParaRPr lang="ru-R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18864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Ссылки на интернет-ресурсы: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721</Words>
  <Application>Microsoft Office PowerPoint</Application>
  <PresentationFormat>Экран (4:3)</PresentationFormat>
  <Paragraphs>104</Paragraphs>
  <Slides>9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Артём</dc:creator>
  <cp:lastModifiedBy>Учитель</cp:lastModifiedBy>
  <cp:revision>10</cp:revision>
  <dcterms:created xsi:type="dcterms:W3CDTF">2023-10-29T12:49:55Z</dcterms:created>
  <dcterms:modified xsi:type="dcterms:W3CDTF">2024-04-11T09:59:49Z</dcterms:modified>
</cp:coreProperties>
</file>